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oboto"/>
      <p:regular r:id="rId15"/>
      <p:bold r:id="rId16"/>
      <p:italic r:id="rId17"/>
      <p:boldItalic r:id="rId18"/>
    </p:embeddedFont>
    <p:embeddedFont>
      <p:font typeface="Montserrat"/>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Roboto-regular.fntdata"/><Relationship Id="rId14" Type="http://schemas.openxmlformats.org/officeDocument/2006/relationships/slide" Target="slides/slide9.xml"/><Relationship Id="rId17" Type="http://schemas.openxmlformats.org/officeDocument/2006/relationships/font" Target="fonts/Roboto-italic.fntdata"/><Relationship Id="rId16" Type="http://schemas.openxmlformats.org/officeDocument/2006/relationships/font" Target="fonts/Roboto-bold.fntdata"/><Relationship Id="rId19" Type="http://schemas.openxmlformats.org/officeDocument/2006/relationships/font" Target="fonts/Montserrat-regular.fntdata"/><Relationship Id="rId18" Type="http://schemas.openxmlformats.org/officeDocument/2006/relationships/font" Target="fonts/Roboto-boldItalic.fntdata"/></Relationships>
</file>

<file path=ppt/media/image1.jpg>
</file>

<file path=ppt/media/image2.pn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f87997393_0_1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1f87997393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jpg"/><Relationship Id="rId4"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E-Commerce REST</a:t>
            </a:r>
            <a:endParaRPr/>
          </a:p>
          <a:p>
            <a:pPr indent="0" lvl="0" marL="0" rtl="0" algn="ctr">
              <a:spcBef>
                <a:spcPts val="0"/>
              </a:spcBef>
              <a:spcAft>
                <a:spcPts val="0"/>
              </a:spcAft>
              <a:buNone/>
            </a:pPr>
            <a:r>
              <a:rPr lang="en-GB"/>
              <a:t>API</a:t>
            </a:r>
            <a:endParaRPr/>
          </a:p>
        </p:txBody>
      </p:sp>
      <p:sp>
        <p:nvSpPr>
          <p:cNvPr id="229" name="Google Shape;229;p17"/>
          <p:cNvSpPr txBox="1"/>
          <p:nvPr>
            <p:ph idx="1" type="subTitle"/>
          </p:nvPr>
        </p:nvSpPr>
        <p:spPr>
          <a:xfrm>
            <a:off x="5083950" y="3430350"/>
            <a:ext cx="3470700" cy="909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400">
                <a:solidFill>
                  <a:srgbClr val="D1D5DB"/>
                </a:solidFill>
                <a:highlight>
                  <a:srgbClr val="343541"/>
                </a:highlight>
                <a:latin typeface="Roboto"/>
                <a:ea typeface="Roboto"/>
                <a:cs typeface="Roboto"/>
                <a:sym typeface="Roboto"/>
              </a:rPr>
              <a:t>Solo Project </a:t>
            </a:r>
            <a:endParaRPr sz="1400">
              <a:solidFill>
                <a:srgbClr val="D1D5DB"/>
              </a:solidFill>
              <a:highlight>
                <a:srgbClr val="343541"/>
              </a:highlight>
              <a:latin typeface="Roboto"/>
              <a:ea typeface="Roboto"/>
              <a:cs typeface="Roboto"/>
              <a:sym typeface="Roboto"/>
            </a:endParaRPr>
          </a:p>
          <a:p>
            <a:pPr indent="0" lvl="0" marL="0" rtl="0" algn="l">
              <a:lnSpc>
                <a:spcPct val="115000"/>
              </a:lnSpc>
              <a:spcBef>
                <a:spcPts val="1600"/>
              </a:spcBef>
              <a:spcAft>
                <a:spcPts val="1600"/>
              </a:spcAft>
              <a:buNone/>
            </a:pPr>
            <a:r>
              <a:rPr lang="en-GB" sz="1400">
                <a:solidFill>
                  <a:srgbClr val="D1D5DB"/>
                </a:solidFill>
                <a:highlight>
                  <a:srgbClr val="343541"/>
                </a:highlight>
                <a:latin typeface="Roboto"/>
                <a:ea typeface="Roboto"/>
                <a:cs typeface="Roboto"/>
                <a:sym typeface="Roboto"/>
              </a:rPr>
              <a:t>NAME : IBRAHIM RIKO</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a:t>
            </a:r>
            <a:r>
              <a:rPr lang="en-GB"/>
              <a:t> DESCRIPTION</a:t>
            </a:r>
            <a:endParaRPr/>
          </a:p>
        </p:txBody>
      </p:sp>
      <p:sp>
        <p:nvSpPr>
          <p:cNvPr id="235" name="Google Shape;235;p18"/>
          <p:cNvSpPr txBox="1"/>
          <p:nvPr/>
        </p:nvSpPr>
        <p:spPr>
          <a:xfrm>
            <a:off x="1297500" y="1928775"/>
            <a:ext cx="4714800" cy="2003100"/>
          </a:xfrm>
          <a:prstGeom prst="rect">
            <a:avLst/>
          </a:prstGeom>
          <a:noFill/>
          <a:ln>
            <a:noFill/>
          </a:ln>
        </p:spPr>
        <p:txBody>
          <a:bodyPr anchorCtr="0" anchor="ctr" bIns="91425" lIns="91425" spcFirstLastPara="1" rIns="91425" wrap="square" tIns="91425">
            <a:noAutofit/>
          </a:bodyPr>
          <a:lstStyle/>
          <a:p>
            <a:pPr indent="0" lvl="0" marL="0" rtl="0" algn="just">
              <a:lnSpc>
                <a:spcPct val="115000"/>
              </a:lnSpc>
              <a:spcBef>
                <a:spcPts val="0"/>
              </a:spcBef>
              <a:spcAft>
                <a:spcPts val="0"/>
              </a:spcAft>
              <a:buNone/>
            </a:pPr>
            <a:r>
              <a:rPr lang="en-GB">
                <a:solidFill>
                  <a:schemeClr val="lt1"/>
                </a:solidFill>
                <a:latin typeface="Lato"/>
                <a:ea typeface="Lato"/>
                <a:cs typeface="Lato"/>
                <a:sym typeface="Lato"/>
              </a:rPr>
              <a:t>E-Commerce REST API is a comprehensive backend project developed for an E-commerce platform, focusing on serverless architecture and utilizing Node.js as the primary technology stack. The project aims to provide robust authentication and authorization mechanisms, seamless integration with MongoDB for data storage, and efficient handling of payment transactions using the Stripe API.</a:t>
            </a:r>
            <a:endParaRPr sz="1800">
              <a:solidFill>
                <a:schemeClr val="l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Learning Objectives:</a:t>
            </a:r>
            <a:endParaRPr/>
          </a:p>
        </p:txBody>
      </p:sp>
      <p:sp>
        <p:nvSpPr>
          <p:cNvPr id="241" name="Google Shape;241;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a. Gain hands-on experience in building a serverless architecture using Node.js.</a:t>
            </a:r>
            <a:endParaRPr/>
          </a:p>
          <a:p>
            <a:pPr indent="-311150" lvl="0" marL="457200" rtl="0" algn="l">
              <a:spcBef>
                <a:spcPts val="1600"/>
              </a:spcBef>
              <a:spcAft>
                <a:spcPts val="0"/>
              </a:spcAft>
              <a:buSzPts val="1300"/>
              <a:buChar char="●"/>
            </a:pPr>
            <a:r>
              <a:rPr lang="en-GB"/>
              <a:t>b. Implement secure authentication and authorization using JSON Web Tokens (JWT).</a:t>
            </a:r>
            <a:endParaRPr/>
          </a:p>
          <a:p>
            <a:pPr indent="-311150" lvl="0" marL="457200" rtl="0" algn="l">
              <a:spcBef>
                <a:spcPts val="1600"/>
              </a:spcBef>
              <a:spcAft>
                <a:spcPts val="0"/>
              </a:spcAft>
              <a:buSzPts val="1300"/>
              <a:buChar char="●"/>
            </a:pPr>
            <a:r>
              <a:rPr lang="en-GB"/>
              <a:t>c. Understand the integration of MongoDB for efficient data storage and retrieval.</a:t>
            </a:r>
            <a:endParaRPr/>
          </a:p>
          <a:p>
            <a:pPr indent="-311150" lvl="0" marL="457200" rtl="0" algn="l">
              <a:spcBef>
                <a:spcPts val="1600"/>
              </a:spcBef>
              <a:spcAft>
                <a:spcPts val="0"/>
              </a:spcAft>
              <a:buSzPts val="1300"/>
              <a:buChar char="●"/>
            </a:pPr>
            <a:r>
              <a:rPr lang="en-GB"/>
              <a:t>d. Explore the deployment of functions as REST endpoints in a serverless environment.</a:t>
            </a:r>
            <a:endParaRPr/>
          </a:p>
          <a:p>
            <a:pPr indent="-311150" lvl="0" marL="457200" rtl="0" algn="l">
              <a:spcBef>
                <a:spcPts val="1600"/>
              </a:spcBef>
              <a:spcAft>
                <a:spcPts val="0"/>
              </a:spcAft>
              <a:buSzPts val="1300"/>
              <a:buChar char="●"/>
            </a:pPr>
            <a:r>
              <a:rPr lang="en-GB"/>
              <a:t>e. Learn to handle payment transactions through the Stripe API.</a:t>
            </a:r>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TECHNOLOGIES USED:</a:t>
            </a:r>
            <a:endParaRPr/>
          </a:p>
        </p:txBody>
      </p:sp>
      <p:sp>
        <p:nvSpPr>
          <p:cNvPr id="247" name="Google Shape;247;p20"/>
          <p:cNvSpPr txBox="1"/>
          <p:nvPr>
            <p:ph idx="1" type="body"/>
          </p:nvPr>
        </p:nvSpPr>
        <p:spPr>
          <a:xfrm>
            <a:off x="1375100" y="1249100"/>
            <a:ext cx="5877300" cy="25095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a. Node.js: For building the serverless backend.</a:t>
            </a:r>
            <a:endParaRPr/>
          </a:p>
          <a:p>
            <a:pPr indent="-311150" lvl="0" marL="457200" rtl="0" algn="l">
              <a:spcBef>
                <a:spcPts val="1600"/>
              </a:spcBef>
              <a:spcAft>
                <a:spcPts val="0"/>
              </a:spcAft>
              <a:buSzPts val="1300"/>
              <a:buChar char="●"/>
            </a:pPr>
            <a:r>
              <a:rPr lang="en-GB"/>
              <a:t>b. MongoDB: As the database for storing and retrieving E-commerce data.</a:t>
            </a:r>
            <a:endParaRPr/>
          </a:p>
          <a:p>
            <a:pPr indent="-311150" lvl="0" marL="457200" rtl="0" algn="l">
              <a:spcBef>
                <a:spcPts val="1600"/>
              </a:spcBef>
              <a:spcAft>
                <a:spcPts val="0"/>
              </a:spcAft>
              <a:buSzPts val="1300"/>
              <a:buChar char="●"/>
            </a:pPr>
            <a:r>
              <a:rPr lang="en-GB"/>
              <a:t>c. JWT (JSON Web Tokens): For secure authentication and authorization.</a:t>
            </a:r>
            <a:endParaRPr/>
          </a:p>
          <a:p>
            <a:pPr indent="-311150" lvl="0" marL="457200" rtl="0" algn="l">
              <a:spcBef>
                <a:spcPts val="1600"/>
              </a:spcBef>
              <a:spcAft>
                <a:spcPts val="0"/>
              </a:spcAft>
              <a:buSzPts val="1300"/>
              <a:buChar char="●"/>
            </a:pPr>
            <a:r>
              <a:rPr lang="en-GB"/>
              <a:t>d. Stripe API: To handle secure and reliable payment transactions.</a:t>
            </a:r>
            <a:endParaRPr/>
          </a:p>
          <a:p>
            <a:pPr indent="0" lvl="0" marL="0" rtl="0" algn="l">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THIRD-PARTY SERVICE USED:</a:t>
            </a:r>
            <a:endParaRPr/>
          </a:p>
        </p:txBody>
      </p:sp>
      <p:sp>
        <p:nvSpPr>
          <p:cNvPr id="253" name="Google Shape;253;p21"/>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1700">
                <a:solidFill>
                  <a:srgbClr val="FF00FF"/>
                </a:solidFill>
              </a:rPr>
              <a:t>Stripe API</a:t>
            </a:r>
            <a:r>
              <a:rPr lang="en-GB" sz="1700"/>
              <a:t>:</a:t>
            </a:r>
            <a:endParaRPr sz="1700"/>
          </a:p>
          <a:p>
            <a:pPr indent="0" lvl="0" marL="0" rtl="0" algn="ctr">
              <a:lnSpc>
                <a:spcPct val="115000"/>
              </a:lnSpc>
              <a:spcBef>
                <a:spcPts val="1600"/>
              </a:spcBef>
              <a:spcAft>
                <a:spcPts val="1600"/>
              </a:spcAft>
              <a:buNone/>
            </a:pPr>
            <a:r>
              <a:rPr lang="en-GB" sz="1700"/>
              <a:t> Integrated for secure and efficient handling of payment transactions.</a:t>
            </a:r>
            <a:endParaRPr sz="17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2"/>
          <p:cNvSpPr txBox="1"/>
          <p:nvPr>
            <p:ph type="title"/>
          </p:nvPr>
        </p:nvSpPr>
        <p:spPr>
          <a:xfrm>
            <a:off x="1297500" y="393750"/>
            <a:ext cx="54285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CHALLENGES</a:t>
            </a:r>
            <a:r>
              <a:rPr lang="en-GB"/>
              <a:t> ENCOUNTER:</a:t>
            </a:r>
            <a:endParaRPr/>
          </a:p>
        </p:txBody>
      </p:sp>
      <p:sp>
        <p:nvSpPr>
          <p:cNvPr id="259" name="Google Shape;259;p22"/>
          <p:cNvSpPr txBox="1"/>
          <p:nvPr>
            <p:ph idx="1" type="body"/>
          </p:nvPr>
        </p:nvSpPr>
        <p:spPr>
          <a:xfrm>
            <a:off x="1297500" y="1020500"/>
            <a:ext cx="3798900" cy="32577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a. Implementing secure authentication and authorization flow.</a:t>
            </a:r>
            <a:endParaRPr/>
          </a:p>
          <a:p>
            <a:pPr indent="-311150" lvl="0" marL="457200" rtl="0" algn="l">
              <a:spcBef>
                <a:spcPts val="1600"/>
              </a:spcBef>
              <a:spcAft>
                <a:spcPts val="0"/>
              </a:spcAft>
              <a:buSzPts val="1300"/>
              <a:buChar char="●"/>
            </a:pPr>
            <a:r>
              <a:rPr lang="en-GB"/>
              <a:t>b. Ensuring seamless integration with MongoDB for optimal data handling.</a:t>
            </a:r>
            <a:endParaRPr/>
          </a:p>
          <a:p>
            <a:pPr indent="-311150" lvl="0" marL="457200" rtl="0" algn="l">
              <a:spcBef>
                <a:spcPts val="1600"/>
              </a:spcBef>
              <a:spcAft>
                <a:spcPts val="0"/>
              </a:spcAft>
              <a:buSzPts val="1300"/>
              <a:buChar char="●"/>
            </a:pPr>
            <a:r>
              <a:rPr lang="en-GB"/>
              <a:t>c. Managing and deploying functions as REST endpoints in a serverless environment.</a:t>
            </a:r>
            <a:endParaRPr/>
          </a:p>
          <a:p>
            <a:pPr indent="-311150" lvl="0" marL="457200" rtl="0" algn="l">
              <a:spcBef>
                <a:spcPts val="1600"/>
              </a:spcBef>
              <a:spcAft>
                <a:spcPts val="0"/>
              </a:spcAft>
              <a:buSzPts val="1300"/>
              <a:buChar char="●"/>
            </a:pPr>
            <a:r>
              <a:rPr lang="en-GB"/>
              <a:t>d. Addressing potential issues related to payment transactions via the Stripe API.</a:t>
            </a:r>
            <a:endParaRPr/>
          </a:p>
          <a:p>
            <a:pPr indent="0" lvl="0" marL="0" rtl="0" algn="l">
              <a:spcBef>
                <a:spcPts val="1600"/>
              </a:spcBef>
              <a:spcAft>
                <a:spcPts val="1600"/>
              </a:spcAft>
              <a:buNone/>
            </a:pPr>
            <a:r>
              <a:t/>
            </a:r>
            <a:endParaRPr/>
          </a:p>
        </p:txBody>
      </p:sp>
      <p:pic>
        <p:nvPicPr>
          <p:cNvPr id="260" name="Google Shape;260;p22"/>
          <p:cNvPicPr preferRelativeResize="0"/>
          <p:nvPr/>
        </p:nvPicPr>
        <p:blipFill rotWithShape="1">
          <a:blip r:embed="rId3">
            <a:alphaModFix/>
          </a:blip>
          <a:srcRect b="475" l="0" r="0" t="465"/>
          <a:stretch/>
        </p:blipFill>
        <p:spPr>
          <a:xfrm rot="-5400000">
            <a:off x="5627246" y="1572657"/>
            <a:ext cx="2757600" cy="2653200"/>
          </a:xfrm>
          <a:prstGeom prst="diagStripe">
            <a:avLst>
              <a:gd fmla="val 50445" name="adj"/>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a:t>
            </a:r>
            <a:r>
              <a:rPr lang="en-GB"/>
              <a:t>Cycle diagram</a:t>
            </a:r>
            <a:endParaRPr/>
          </a:p>
        </p:txBody>
      </p:sp>
      <p:sp>
        <p:nvSpPr>
          <p:cNvPr id="266" name="Google Shape;266;p23"/>
          <p:cNvSpPr txBox="1"/>
          <p:nvPr/>
        </p:nvSpPr>
        <p:spPr>
          <a:xfrm>
            <a:off x="812750"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Prototype</a:t>
            </a:r>
            <a:endParaRPr/>
          </a:p>
        </p:txBody>
      </p:sp>
      <p:sp>
        <p:nvSpPr>
          <p:cNvPr id="267" name="Google Shape;267;p23"/>
          <p:cNvSpPr txBox="1"/>
          <p:nvPr/>
        </p:nvSpPr>
        <p:spPr>
          <a:xfrm>
            <a:off x="812750" y="23505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Lato"/>
                <a:ea typeface="Lato"/>
                <a:cs typeface="Lato"/>
                <a:sym typeface="Lato"/>
              </a:rPr>
              <a:t>Designing the MVP project</a:t>
            </a:r>
            <a:endParaRPr sz="1000">
              <a:solidFill>
                <a:srgbClr val="D9D9D9"/>
              </a:solidFill>
              <a:latin typeface="Lato"/>
              <a:ea typeface="Lato"/>
              <a:cs typeface="Lato"/>
              <a:sym typeface="Lato"/>
            </a:endParaRPr>
          </a:p>
        </p:txBody>
      </p:sp>
      <p:sp>
        <p:nvSpPr>
          <p:cNvPr id="268" name="Google Shape;268;p23"/>
          <p:cNvSpPr txBox="1"/>
          <p:nvPr/>
        </p:nvSpPr>
        <p:spPr>
          <a:xfrm>
            <a:off x="812750"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Share</a:t>
            </a:r>
            <a:endParaRPr/>
          </a:p>
        </p:txBody>
      </p:sp>
      <p:sp>
        <p:nvSpPr>
          <p:cNvPr id="269" name="Google Shape;269;p23"/>
          <p:cNvSpPr txBox="1"/>
          <p:nvPr/>
        </p:nvSpPr>
        <p:spPr>
          <a:xfrm>
            <a:off x="812750" y="37633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Lato"/>
                <a:ea typeface="Lato"/>
                <a:cs typeface="Lato"/>
                <a:sym typeface="Lato"/>
              </a:rPr>
              <a:t>Share project with peers for review</a:t>
            </a:r>
            <a:endParaRPr sz="1000">
              <a:solidFill>
                <a:srgbClr val="D9D9D9"/>
              </a:solidFill>
              <a:latin typeface="Lato"/>
              <a:ea typeface="Lato"/>
              <a:cs typeface="Lato"/>
              <a:sym typeface="Lato"/>
            </a:endParaRPr>
          </a:p>
        </p:txBody>
      </p:sp>
      <p:sp>
        <p:nvSpPr>
          <p:cNvPr id="270" name="Google Shape;270;p23"/>
          <p:cNvSpPr txBox="1"/>
          <p:nvPr/>
        </p:nvSpPr>
        <p:spPr>
          <a:xfrm>
            <a:off x="6624785"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Refine</a:t>
            </a:r>
            <a:endParaRPr/>
          </a:p>
        </p:txBody>
      </p:sp>
      <p:sp>
        <p:nvSpPr>
          <p:cNvPr id="271" name="Google Shape;271;p23"/>
          <p:cNvSpPr txBox="1"/>
          <p:nvPr/>
        </p:nvSpPr>
        <p:spPr>
          <a:xfrm>
            <a:off x="6548585" y="23505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Lato"/>
                <a:ea typeface="Lato"/>
                <a:cs typeface="Lato"/>
                <a:sym typeface="Lato"/>
              </a:rPr>
              <a:t>Implement the core features </a:t>
            </a:r>
            <a:endParaRPr sz="1000">
              <a:solidFill>
                <a:srgbClr val="D9D9D9"/>
              </a:solidFill>
              <a:latin typeface="Lato"/>
              <a:ea typeface="Lato"/>
              <a:cs typeface="Lato"/>
              <a:sym typeface="Lato"/>
            </a:endParaRPr>
          </a:p>
        </p:txBody>
      </p:sp>
      <p:sp>
        <p:nvSpPr>
          <p:cNvPr id="272" name="Google Shape;272;p23"/>
          <p:cNvSpPr txBox="1"/>
          <p:nvPr/>
        </p:nvSpPr>
        <p:spPr>
          <a:xfrm>
            <a:off x="6548585"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Get feedback</a:t>
            </a:r>
            <a:endParaRPr/>
          </a:p>
        </p:txBody>
      </p:sp>
      <p:sp>
        <p:nvSpPr>
          <p:cNvPr id="273" name="Google Shape;273;p23"/>
          <p:cNvSpPr txBox="1"/>
          <p:nvPr/>
        </p:nvSpPr>
        <p:spPr>
          <a:xfrm>
            <a:off x="6548585" y="37633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Lato"/>
                <a:ea typeface="Lato"/>
                <a:cs typeface="Lato"/>
                <a:sym typeface="Lato"/>
              </a:rPr>
              <a:t>Every feedback matters</a:t>
            </a:r>
            <a:endParaRPr sz="1000">
              <a:solidFill>
                <a:srgbClr val="D9D9D9"/>
              </a:solidFill>
              <a:latin typeface="Lato"/>
              <a:ea typeface="Lato"/>
              <a:cs typeface="Lato"/>
              <a:sym typeface="Lato"/>
            </a:endParaRPr>
          </a:p>
        </p:txBody>
      </p:sp>
      <p:cxnSp>
        <p:nvCxnSpPr>
          <p:cNvPr id="274" name="Google Shape;274;p23"/>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275" name="Google Shape;275;p23"/>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76" name="Google Shape;276;p23"/>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77" name="Google Shape;277;p23"/>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278" name="Google Shape;278;p23"/>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3"/>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3"/>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 name="Google Shape;282;p23"/>
          <p:cNvGrpSpPr/>
          <p:nvPr/>
        </p:nvGrpSpPr>
        <p:grpSpPr>
          <a:xfrm>
            <a:off x="3078687" y="2700858"/>
            <a:ext cx="737729" cy="737729"/>
            <a:chOff x="2920647" y="2157958"/>
            <a:chExt cx="827700" cy="827700"/>
          </a:xfrm>
        </p:grpSpPr>
        <p:sp>
          <p:nvSpPr>
            <p:cNvPr id="283" name="Google Shape;283;p23"/>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3"/>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23"/>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286" name="Google Shape;286;p23"/>
          <p:cNvGrpSpPr/>
          <p:nvPr/>
        </p:nvGrpSpPr>
        <p:grpSpPr>
          <a:xfrm rot="-5400000">
            <a:off x="4225338" y="3802929"/>
            <a:ext cx="737729" cy="737729"/>
            <a:chOff x="2920647" y="2157958"/>
            <a:chExt cx="827700" cy="827700"/>
          </a:xfrm>
        </p:grpSpPr>
        <p:sp>
          <p:nvSpPr>
            <p:cNvPr id="287" name="Google Shape;287;p23"/>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3"/>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 name="Google Shape;289;p23"/>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290" name="Google Shape;290;p23"/>
          <p:cNvGrpSpPr/>
          <p:nvPr/>
        </p:nvGrpSpPr>
        <p:grpSpPr>
          <a:xfrm>
            <a:off x="5313093" y="2700655"/>
            <a:ext cx="737804" cy="737804"/>
            <a:chOff x="5428888" y="2158023"/>
            <a:chExt cx="828900" cy="828900"/>
          </a:xfrm>
        </p:grpSpPr>
        <p:sp>
          <p:nvSpPr>
            <p:cNvPr id="291" name="Google Shape;291;p23"/>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3"/>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 name="Google Shape;293;p23"/>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294" name="Google Shape;294;p23"/>
          <p:cNvGrpSpPr/>
          <p:nvPr/>
        </p:nvGrpSpPr>
        <p:grpSpPr>
          <a:xfrm rot="5400000">
            <a:off x="4193370" y="1569752"/>
            <a:ext cx="737729" cy="737729"/>
            <a:chOff x="2920647" y="2157958"/>
            <a:chExt cx="827700" cy="827700"/>
          </a:xfrm>
        </p:grpSpPr>
        <p:sp>
          <p:nvSpPr>
            <p:cNvPr id="295" name="Google Shape;295;p23"/>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3"/>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 name="Google Shape;297;p23"/>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298" name="Google Shape;298;p23"/>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24"/>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Introducing: ECOMMERCE API</a:t>
            </a:r>
            <a:endParaRPr/>
          </a:p>
        </p:txBody>
      </p:sp>
      <p:sp>
        <p:nvSpPr>
          <p:cNvPr id="304" name="Google Shape;304;p24"/>
          <p:cNvSpPr txBox="1"/>
          <p:nvPr>
            <p:ph idx="1" type="subTitle"/>
          </p:nvPr>
        </p:nvSpPr>
        <p:spPr>
          <a:xfrm>
            <a:off x="1297500" y="934650"/>
            <a:ext cx="6750600" cy="437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latin typeface="Montserrat"/>
                <a:ea typeface="Montserrat"/>
                <a:cs typeface="Montserrat"/>
                <a:sym typeface="Montserrat"/>
              </a:rPr>
              <a:t>Showcasing how  tools work across the web.</a:t>
            </a:r>
            <a:endParaRPr/>
          </a:p>
        </p:txBody>
      </p:sp>
      <p:grpSp>
        <p:nvGrpSpPr>
          <p:cNvPr id="305" name="Google Shape;305;p24"/>
          <p:cNvGrpSpPr/>
          <p:nvPr/>
        </p:nvGrpSpPr>
        <p:grpSpPr>
          <a:xfrm>
            <a:off x="3517188" y="1656777"/>
            <a:ext cx="3462484" cy="2672600"/>
            <a:chOff x="3553042" y="1657806"/>
            <a:chExt cx="3461100" cy="2671532"/>
          </a:xfrm>
        </p:grpSpPr>
        <p:sp>
          <p:nvSpPr>
            <p:cNvPr id="306" name="Google Shape;306;p24"/>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4"/>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4"/>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4"/>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4"/>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4"/>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4"/>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4"/>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QuickTip.jpg" id="314" name="Google Shape;314;p24"/>
          <p:cNvPicPr preferRelativeResize="0"/>
          <p:nvPr/>
        </p:nvPicPr>
        <p:blipFill rotWithShape="1">
          <a:blip r:embed="rId3">
            <a:alphaModFix/>
          </a:blip>
          <a:srcRect b="7264" l="0" r="0" t="7264"/>
          <a:stretch/>
        </p:blipFill>
        <p:spPr>
          <a:xfrm>
            <a:off x="3570069" y="1713899"/>
            <a:ext cx="3356400" cy="1912500"/>
          </a:xfrm>
          <a:prstGeom prst="rect">
            <a:avLst/>
          </a:prstGeom>
          <a:noFill/>
          <a:ln>
            <a:noFill/>
          </a:ln>
        </p:spPr>
      </p:pic>
      <p:sp>
        <p:nvSpPr>
          <p:cNvPr id="315" name="Google Shape;315;p24"/>
          <p:cNvSpPr/>
          <p:nvPr/>
        </p:nvSpPr>
        <p:spPr>
          <a:xfrm flipH="1">
            <a:off x="3569929" y="1714948"/>
            <a:ext cx="3356400" cy="19101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 name="Google Shape;316;p24"/>
          <p:cNvGrpSpPr/>
          <p:nvPr/>
        </p:nvGrpSpPr>
        <p:grpSpPr>
          <a:xfrm>
            <a:off x="6470900" y="2744576"/>
            <a:ext cx="1122449" cy="1668667"/>
            <a:chOff x="6505573" y="2745170"/>
            <a:chExt cx="1122000" cy="1668000"/>
          </a:xfrm>
        </p:grpSpPr>
        <p:sp>
          <p:nvSpPr>
            <p:cNvPr id="317" name="Google Shape;317;p24"/>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4"/>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4"/>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4"/>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1" name="Google Shape;321;p24"/>
          <p:cNvPicPr preferRelativeResize="0"/>
          <p:nvPr/>
        </p:nvPicPr>
        <p:blipFill rotWithShape="1">
          <a:blip r:embed="rId4">
            <a:alphaModFix/>
          </a:blip>
          <a:srcRect b="16020" l="53168" r="26238" t="53058"/>
          <a:stretch/>
        </p:blipFill>
        <p:spPr>
          <a:xfrm>
            <a:off x="6470381" y="2818527"/>
            <a:ext cx="1122300" cy="1461000"/>
          </a:xfrm>
          <a:prstGeom prst="rect">
            <a:avLst/>
          </a:prstGeom>
          <a:noFill/>
          <a:ln>
            <a:noFill/>
          </a:ln>
        </p:spPr>
      </p:pic>
      <p:sp>
        <p:nvSpPr>
          <p:cNvPr id="322" name="Google Shape;322;p24"/>
          <p:cNvSpPr/>
          <p:nvPr/>
        </p:nvSpPr>
        <p:spPr>
          <a:xfrm flipH="1">
            <a:off x="6470215" y="2818767"/>
            <a:ext cx="1122300" cy="1461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3" name="Google Shape;323;p24"/>
          <p:cNvGrpSpPr/>
          <p:nvPr/>
        </p:nvGrpSpPr>
        <p:grpSpPr>
          <a:xfrm>
            <a:off x="6080176" y="3375336"/>
            <a:ext cx="570528" cy="1135689"/>
            <a:chOff x="9543736" y="4486132"/>
            <a:chExt cx="570300" cy="1135235"/>
          </a:xfrm>
        </p:grpSpPr>
        <p:sp>
          <p:nvSpPr>
            <p:cNvPr id="324" name="Google Shape;324;p24"/>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4"/>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4"/>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4"/>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8" name="Google Shape;328;p24"/>
          <p:cNvPicPr preferRelativeResize="0"/>
          <p:nvPr/>
        </p:nvPicPr>
        <p:blipFill rotWithShape="1">
          <a:blip r:embed="rId4">
            <a:alphaModFix/>
          </a:blip>
          <a:srcRect b="36733" l="41330" r="47980" t="42211"/>
          <a:stretch/>
        </p:blipFill>
        <p:spPr>
          <a:xfrm>
            <a:off x="6079557" y="3374919"/>
            <a:ext cx="570300" cy="973800"/>
          </a:xfrm>
          <a:prstGeom prst="round2SameRect">
            <a:avLst>
              <a:gd fmla="val 4129" name="adj1"/>
              <a:gd fmla="val 0" name="adj2"/>
            </a:avLst>
          </a:prstGeom>
          <a:noFill/>
          <a:ln>
            <a:noFill/>
          </a:ln>
        </p:spPr>
      </p:pic>
      <p:sp>
        <p:nvSpPr>
          <p:cNvPr id="329" name="Google Shape;329;p24"/>
          <p:cNvSpPr/>
          <p:nvPr/>
        </p:nvSpPr>
        <p:spPr>
          <a:xfrm flipH="1">
            <a:off x="6079436" y="3398094"/>
            <a:ext cx="570300" cy="950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25"/>
          <p:cNvSpPr txBox="1"/>
          <p:nvPr>
            <p:ph type="title"/>
          </p:nvPr>
        </p:nvSpPr>
        <p:spPr>
          <a:xfrm>
            <a:off x="2476275" y="603050"/>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335" name="Google Shape;335;p25"/>
          <p:cNvSpPr txBox="1"/>
          <p:nvPr>
            <p:ph idx="1" type="body"/>
          </p:nvPr>
        </p:nvSpPr>
        <p:spPr>
          <a:xfrm>
            <a:off x="757100" y="1553500"/>
            <a:ext cx="3063300" cy="25590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GB" sz="1200"/>
              <a:t>E-Commerce REST API project is a solo endeavor to create a robust, serverless backend for an E-commerce platform, utilizing cutting-edge technologies like Node.js, MongoDB, JWT, and integrating with the Stripe API for seamless payment processing. The project not only focuses on technical implementation but also provides valuable insights into addressing common challenges encountered in real-world scenarios.</a:t>
            </a:r>
            <a:endParaRPr sz="1200"/>
          </a:p>
        </p:txBody>
      </p:sp>
      <p:grpSp>
        <p:nvGrpSpPr>
          <p:cNvPr id="336" name="Google Shape;336;p25"/>
          <p:cNvGrpSpPr/>
          <p:nvPr/>
        </p:nvGrpSpPr>
        <p:grpSpPr>
          <a:xfrm>
            <a:off x="4066820" y="1553491"/>
            <a:ext cx="3159984" cy="2439109"/>
            <a:chOff x="3553042" y="1657806"/>
            <a:chExt cx="3461100" cy="2671532"/>
          </a:xfrm>
        </p:grpSpPr>
        <p:sp>
          <p:nvSpPr>
            <p:cNvPr id="337" name="Google Shape;337;p25"/>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5"/>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5"/>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5"/>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5"/>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5"/>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5"/>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5"/>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45" name="Google Shape;345;p25"/>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46" name="Google Shape;346;p25"/>
          <p:cNvSpPr/>
          <p:nvPr/>
        </p:nvSpPr>
        <p:spPr>
          <a:xfrm flipH="1">
            <a:off x="4115117" y="160684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 name="Google Shape;347;p25"/>
          <p:cNvGrpSpPr/>
          <p:nvPr/>
        </p:nvGrpSpPr>
        <p:grpSpPr>
          <a:xfrm>
            <a:off x="6762480" y="2546254"/>
            <a:ext cx="1024386" cy="1522884"/>
            <a:chOff x="6505573" y="2745170"/>
            <a:chExt cx="1122000" cy="1668000"/>
          </a:xfrm>
        </p:grpSpPr>
        <p:sp>
          <p:nvSpPr>
            <p:cNvPr id="348" name="Google Shape;348;p25"/>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5"/>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5"/>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5"/>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52" name="Google Shape;352;p25"/>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353" name="Google Shape;353;p25"/>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 name="Google Shape;354;p25"/>
          <p:cNvGrpSpPr/>
          <p:nvPr/>
        </p:nvGrpSpPr>
        <p:grpSpPr>
          <a:xfrm>
            <a:off x="6405845" y="3121897"/>
            <a:ext cx="520684" cy="1036470"/>
            <a:chOff x="9543736" y="4486132"/>
            <a:chExt cx="570300" cy="1135235"/>
          </a:xfrm>
        </p:grpSpPr>
        <p:sp>
          <p:nvSpPr>
            <p:cNvPr id="355" name="Google Shape;355;p25"/>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5"/>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5"/>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5"/>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59" name="Google Shape;359;p25"/>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60" name="Google Shape;360;p25"/>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